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9" r:id="rId3"/>
    <p:sldId id="260" r:id="rId4"/>
    <p:sldId id="261" r:id="rId5"/>
    <p:sldId id="27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5A6C23-0196-482F-A996-9C94499E82C1}" type="datetime1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8DCBE4-6FD9-4D98-9BFB-F71C50EAE5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E781CA-921C-495E-A9F8-5D38A1B08000}" type="datetime1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446" tIns="46223" rIns="92446" bIns="46223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2EF49D-94A7-43C2-A04C-86766ABE47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Bblue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6324600"/>
            <a:ext cx="1104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5863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10E51-E98E-41E8-ABB8-45CA45C2E54D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16B82-30F5-4194-A888-F39395A2F49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7BDC7-D046-4CD6-BBEF-52DD53A86EF4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DBAC4-66BE-422B-A5F2-DDBAE8699CD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1B0E6-23AF-44DB-9A3C-B57DC15ADE57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0C21-FD10-48FF-A64D-BF0814F11C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B211-C226-4156-AFD9-B4B533970879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BB62-FE11-4EC3-9B01-9D635EA446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026" name="Picture 4" descr="1_home_miol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136" y="5562600"/>
            <a:ext cx="543464" cy="533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26A0A-91FC-4AD8-B0FD-09038A5B115A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561E4-77C5-49E6-A862-A5833F02DC9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979DB-8D23-40AF-B9B0-9D20131DBC7C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97EA1-FEBD-48F1-B8E0-25C939BF232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2B05B-C042-4AAF-A450-F7D4BB388C3E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5F5E7-9869-476F-89A5-DE7A943E42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FB4A-55F8-44FD-AEDA-1428D1C2889B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A9DC-2283-42D7-8DFD-75D61F6104C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A2257-7776-4FAD-B0DE-DDEDD8D1F0C0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B2229-2263-49F3-A177-8B26705E0F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2395D-3443-4F8B-8915-6B4D11AEAA1C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3BD81-CC5A-473D-BA7E-EC1539CCA3B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7BC6F-3FCD-45D9-810F-F79F02AA166C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D706-BADD-4432-ACEE-1C13154BA0C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MBblue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810500" y="6096000"/>
            <a:ext cx="1104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81DA9EC-2A71-495A-8BCE-B02C8C9E2F48}" type="datetime5">
              <a:rPr lang="en-US"/>
              <a:pPr>
                <a:defRPr/>
              </a:pPr>
              <a:t>6-Apr-11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0D3FFFE-8157-4A94-AEC9-C0841163A7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itchFamily="-112" charset="2"/>
        <a:buBlip>
          <a:blip r:embed="rId16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-11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22325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Robert’s Rules of Order</a:t>
            </a:r>
            <a:endParaRPr 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962400"/>
            <a:ext cx="6019799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Enrique Alvarez Rodrich</a:t>
            </a:r>
          </a:p>
          <a:p>
            <a:pPr eaLnBrk="1" hangingPunct="1"/>
            <a:r>
              <a:rPr lang="en-US" dirty="0" err="1" smtClean="0"/>
              <a:t>Pasado</a:t>
            </a:r>
            <a:r>
              <a:rPr lang="en-US" dirty="0" smtClean="0"/>
              <a:t> Director</a:t>
            </a:r>
          </a:p>
          <a:p>
            <a:pPr eaLnBrk="1" hangingPunct="1"/>
            <a:r>
              <a:rPr lang="en-US" dirty="0" smtClean="0"/>
              <a:t>e.e.alvarez@ieee.org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Font typeface="Wingdings" pitchFamily="-112" charset="2"/>
              <a:buNone/>
            </a:pPr>
            <a:r>
              <a:rPr lang="en-US" dirty="0" err="1" smtClean="0"/>
              <a:t>Reunión</a:t>
            </a:r>
            <a:r>
              <a:rPr lang="en-US" dirty="0" smtClean="0"/>
              <a:t> Regional del IEEE </a:t>
            </a:r>
            <a:r>
              <a:rPr lang="en-US" dirty="0" err="1" smtClean="0"/>
              <a:t>Región</a:t>
            </a:r>
            <a:r>
              <a:rPr lang="en-US" dirty="0" smtClean="0"/>
              <a:t> 9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dirty="0" smtClean="0"/>
              <a:t>Bahía, Salvador, </a:t>
            </a:r>
            <a:r>
              <a:rPr lang="en-US" dirty="0" err="1" smtClean="0"/>
              <a:t>Brasil</a:t>
            </a:r>
            <a:endParaRPr lang="en-US" dirty="0" smtClean="0"/>
          </a:p>
          <a:p>
            <a:pPr eaLnBrk="1" hangingPunct="1">
              <a:buFont typeface="Wingdings" pitchFamily="-112" charset="2"/>
              <a:buNone/>
            </a:pPr>
            <a:r>
              <a:rPr lang="en-US" dirty="0" smtClean="0"/>
              <a:t>7-9 </a:t>
            </a:r>
            <a:r>
              <a:rPr lang="en-US" dirty="0" err="1" smtClean="0"/>
              <a:t>Abril</a:t>
            </a:r>
            <a:r>
              <a:rPr lang="en-US" dirty="0" smtClean="0"/>
              <a:t> 2011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Sesión </a:t>
            </a:r>
            <a:r>
              <a:rPr lang="es-PE" dirty="0" err="1" smtClean="0"/>
              <a:t>Ejeutiva</a:t>
            </a:r>
            <a:r>
              <a:rPr lang="es-PE" dirty="0" smtClean="0"/>
              <a:t> (</a:t>
            </a:r>
            <a:r>
              <a:rPr lang="es-PE" dirty="0" err="1" smtClean="0"/>
              <a:t>Executive</a:t>
            </a:r>
            <a:r>
              <a:rPr lang="es-PE" dirty="0" smtClean="0"/>
              <a:t> </a:t>
            </a:r>
            <a:r>
              <a:rPr lang="es-PE" dirty="0" err="1" smtClean="0"/>
              <a:t>Session</a:t>
            </a:r>
            <a:r>
              <a:rPr lang="es-PE" dirty="0" smtClean="0"/>
              <a:t>)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PE" sz="3000" dirty="0" smtClean="0"/>
              <a:t>Se tratan temas cuyas discusiones son mantenidas en reserva (incluidos aquellos que tratan de personas)</a:t>
            </a:r>
          </a:p>
          <a:p>
            <a:pPr fontAlgn="ctr"/>
            <a:r>
              <a:rPr lang="es-PE" sz="3000" dirty="0" smtClean="0"/>
              <a:t>Por lo tanto sólo participan en la discusión los miembros votantes (y otros que autoriza el </a:t>
            </a:r>
            <a:r>
              <a:rPr lang="es-PE" sz="3000" dirty="0" err="1" smtClean="0"/>
              <a:t>Director@</a:t>
            </a:r>
            <a:r>
              <a:rPr lang="es-PE" sz="3000" dirty="0" smtClean="0"/>
              <a:t>)</a:t>
            </a:r>
          </a:p>
          <a:p>
            <a:pPr fontAlgn="ctr"/>
            <a:r>
              <a:rPr lang="es-PE" sz="3000" dirty="0" smtClean="0"/>
              <a:t>Solo se divulgan los acuerdos</a:t>
            </a:r>
          </a:p>
          <a:p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1B211-C226-4156-AFD9-B4B533970879}" type="datetime5">
              <a:rPr lang="en-US" smtClean="0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Otras opciones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PE" sz="3000" dirty="0" smtClean="0"/>
              <a:t>Encarpetar (</a:t>
            </a:r>
            <a:r>
              <a:rPr lang="es-PE" sz="3000" dirty="0" err="1" smtClean="0"/>
              <a:t>Table</a:t>
            </a:r>
            <a:r>
              <a:rPr lang="es-PE" sz="3000" dirty="0" smtClean="0"/>
              <a:t>)</a:t>
            </a:r>
          </a:p>
          <a:p>
            <a:pPr fontAlgn="ctr"/>
            <a:r>
              <a:rPr lang="es-PE" sz="3000" dirty="0" smtClean="0"/>
              <a:t>Posponer la discusión (</a:t>
            </a:r>
            <a:r>
              <a:rPr lang="es-PE" sz="3000" dirty="0" err="1" smtClean="0"/>
              <a:t>Postpone</a:t>
            </a:r>
            <a:r>
              <a:rPr lang="es-PE" sz="3000" dirty="0" smtClean="0"/>
              <a:t>)</a:t>
            </a:r>
          </a:p>
          <a:p>
            <a:pPr fontAlgn="ctr"/>
            <a:r>
              <a:rPr lang="es-PE" sz="3000" dirty="0" smtClean="0"/>
              <a:t>Retirar la moción (</a:t>
            </a:r>
            <a:r>
              <a:rPr lang="es-PE" sz="3000" dirty="0" err="1" smtClean="0"/>
              <a:t>Withdrawal</a:t>
            </a:r>
            <a:r>
              <a:rPr lang="es-PE" sz="3000" dirty="0" smtClean="0"/>
              <a:t>), es una mejor opción cuando se aprecia que no va a ser aprobada la moción.</a:t>
            </a:r>
          </a:p>
          <a:p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1B211-C226-4156-AFD9-B4B533970879}" type="datetime5">
              <a:rPr lang="en-US" smtClean="0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Votación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PE" sz="3000" dirty="0" smtClean="0"/>
              <a:t>Mayoría simple</a:t>
            </a:r>
          </a:p>
          <a:p>
            <a:pPr fontAlgn="ctr"/>
            <a:r>
              <a:rPr lang="es-PE" sz="3000" dirty="0" smtClean="0"/>
              <a:t>Mayoría calificada, por ejemplo en el caso de los </a:t>
            </a:r>
            <a:r>
              <a:rPr lang="es-PE" sz="3000" dirty="0" err="1" smtClean="0"/>
              <a:t>bylaws</a:t>
            </a:r>
            <a:r>
              <a:rPr lang="es-PE" sz="3000" dirty="0" smtClean="0"/>
              <a:t> que además deben ser remitidos por lo menos 10 días antes de la reunión.</a:t>
            </a:r>
          </a:p>
          <a:p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1B211-C226-4156-AFD9-B4B533970879}" type="datetime5">
              <a:rPr lang="en-US" smtClean="0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Función de quien preside la reunión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PE" sz="2400" dirty="0" smtClean="0"/>
              <a:t>Con ayuda del Secretario maneja la agenda (determina la agenda de consenso)</a:t>
            </a:r>
          </a:p>
          <a:p>
            <a:pPr fontAlgn="ctr"/>
            <a:r>
              <a:rPr lang="es-PE" sz="2400" dirty="0" smtClean="0"/>
              <a:t>Conduce la reunión</a:t>
            </a:r>
          </a:p>
          <a:p>
            <a:pPr fontAlgn="ctr"/>
            <a:r>
              <a:rPr lang="es-PE" sz="2400" dirty="0" smtClean="0"/>
              <a:t>Maneja un orden de expositores (lo asiste el Secretario) , sólo permite una nueva participación de un miembro si no hay más personas en la lista</a:t>
            </a:r>
          </a:p>
          <a:p>
            <a:pPr fontAlgn="ctr"/>
            <a:r>
              <a:rPr lang="es-PE" sz="2400" dirty="0" smtClean="0"/>
              <a:t>Su intervención es para aclarar puntos</a:t>
            </a:r>
          </a:p>
          <a:p>
            <a:pPr fontAlgn="ctr"/>
            <a:r>
              <a:rPr lang="es-PE" sz="2400" dirty="0" smtClean="0"/>
              <a:t>Se asegura que las mociones sean bien entendidas por  todos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1B211-C226-4156-AFD9-B4B533970879}" type="datetime5">
              <a:rPr lang="en-US" smtClean="0"/>
              <a:pPr>
                <a:defRPr/>
              </a:pPr>
              <a:t>6-Apr-11</a:t>
            </a:fld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Función de quien preside la reunión (cont.)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PE" sz="2400" dirty="0" smtClean="0"/>
              <a:t>Busca que exista igual cantidad de opiniones a favor que en contra (es decir puede alterar el orden de los expositores)</a:t>
            </a:r>
          </a:p>
          <a:p>
            <a:pPr fontAlgn="ctr"/>
            <a:r>
              <a:rPr lang="es-PE" sz="2400" dirty="0" smtClean="0"/>
              <a:t>No puede pronunciarse a favor o en contra, salvo que ceda la conducción al Director Electo o al </a:t>
            </a:r>
            <a:r>
              <a:rPr lang="es-PE" sz="2400" dirty="0" err="1" smtClean="0"/>
              <a:t>Past</a:t>
            </a:r>
            <a:r>
              <a:rPr lang="es-PE" sz="2400" dirty="0" smtClean="0"/>
              <a:t> Director, quien asumirá esa función</a:t>
            </a:r>
          </a:p>
          <a:p>
            <a:pPr fontAlgn="ctr"/>
            <a:r>
              <a:rPr lang="es-PE" sz="2400" dirty="0" smtClean="0"/>
              <a:t>No está obligado a votar, pero puede hacerlo para romper un empate o para crear un empate</a:t>
            </a:r>
          </a:p>
          <a:p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1B211-C226-4156-AFD9-B4B533970879}" type="datetime5">
              <a:rPr lang="en-US" smtClean="0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Por qué </a:t>
            </a:r>
            <a:r>
              <a:rPr lang="es-PE" dirty="0" err="1" smtClean="0"/>
              <a:t>R’sRR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PE" sz="3000" dirty="0" smtClean="0"/>
              <a:t>Da orden a las reuniones</a:t>
            </a:r>
          </a:p>
          <a:p>
            <a:pPr fontAlgn="ctr"/>
            <a:r>
              <a:rPr lang="es-PE" sz="3000" dirty="0" smtClean="0"/>
              <a:t>Evita las peleas</a:t>
            </a:r>
          </a:p>
          <a:p>
            <a:pPr fontAlgn="ctr"/>
            <a:r>
              <a:rPr lang="es-PE" sz="3000" dirty="0" smtClean="0"/>
              <a:t>Provee igual oportunidad a todas las partes</a:t>
            </a:r>
          </a:p>
          <a:p>
            <a:pPr fontAlgn="ctr"/>
            <a:r>
              <a:rPr lang="es-PE" sz="3000" dirty="0" smtClean="0"/>
              <a:t>Evita discusiones bizantinas (Provee un medio de terminar las exposiciones y pasar a la votación)</a:t>
            </a:r>
          </a:p>
          <a:p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1B211-C226-4156-AFD9-B4B533970879}" type="datetime5">
              <a:rPr lang="en-US" smtClean="0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A quién representan?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PE" sz="3000" dirty="0" smtClean="0"/>
              <a:t>A todos los miembros de la Región , no a los de su sección</a:t>
            </a:r>
          </a:p>
          <a:p>
            <a:pPr fontAlgn="ctr"/>
            <a:r>
              <a:rPr lang="es-PE" sz="3000" dirty="0" smtClean="0"/>
              <a:t>Las opiniones no son en función de la amistad con el proponente de la moción sino por un tema de conciencia, NO SON ASUNTOS PERSONALES</a:t>
            </a:r>
          </a:p>
          <a:p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1B211-C226-4156-AFD9-B4B533970879}" type="datetime5">
              <a:rPr lang="en-US" smtClean="0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Quórum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PE" sz="3000" dirty="0" smtClean="0"/>
              <a:t>La mitad más uno de los miembros votantes</a:t>
            </a:r>
          </a:p>
          <a:p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1B211-C226-4156-AFD9-B4B533970879}" type="datetime5">
              <a:rPr lang="en-US" smtClean="0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Mociones (</a:t>
            </a:r>
            <a:r>
              <a:rPr lang="es-PE" dirty="0" err="1" smtClean="0"/>
              <a:t>Motions</a:t>
            </a:r>
            <a:r>
              <a:rPr lang="es-PE" dirty="0" smtClean="0"/>
              <a:t>)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PE" sz="2400" dirty="0" smtClean="0"/>
              <a:t>Son las propuestas que serán discutidas y eventualmente votadas para aprobación</a:t>
            </a:r>
          </a:p>
          <a:p>
            <a:pPr fontAlgn="ctr"/>
            <a:r>
              <a:rPr lang="es-PE" sz="2400" dirty="0" smtClean="0"/>
              <a:t>Pueden ser reportes (no requieren votación)</a:t>
            </a:r>
          </a:p>
          <a:p>
            <a:pPr fontAlgn="ctr"/>
            <a:r>
              <a:rPr lang="es-PE" sz="2400" dirty="0" smtClean="0"/>
              <a:t>La mociones que se presentan en el transcurso de la reunión deben ser secundadas</a:t>
            </a:r>
          </a:p>
          <a:p>
            <a:pPr fontAlgn="ctr"/>
            <a:r>
              <a:rPr lang="es-PE" sz="2400" dirty="0" smtClean="0"/>
              <a:t>Cuando provienen de un comité no requieren ser secundadas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1B211-C226-4156-AFD9-B4B533970879}" type="datetime5">
              <a:rPr lang="en-US" smtClean="0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Agenda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PE" sz="3000" dirty="0" smtClean="0"/>
              <a:t>Debe ser remitida con anticipación</a:t>
            </a:r>
          </a:p>
          <a:p>
            <a:pPr fontAlgn="ctr"/>
            <a:r>
              <a:rPr lang="es-PE" sz="3000" dirty="0" smtClean="0"/>
              <a:t>Debe ser presentada en un formato estándar</a:t>
            </a:r>
          </a:p>
          <a:p>
            <a:pPr fontAlgn="ctr"/>
            <a:r>
              <a:rPr lang="es-PE" sz="3000" dirty="0" smtClean="0"/>
              <a:t>Debe permitir a los miembros votantes del comité tener toda la información para poder votar con total conocimiento de lo que votan y de su impacto, sobre todo financiero.</a:t>
            </a:r>
          </a:p>
          <a:p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1B211-C226-4156-AFD9-B4B533970879}" type="datetime5">
              <a:rPr lang="en-US" smtClean="0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err="1" smtClean="0"/>
              <a:t>Custiones</a:t>
            </a:r>
            <a:r>
              <a:rPr lang="es-PE" dirty="0" smtClean="0"/>
              <a:t> de Orden (</a:t>
            </a:r>
            <a:r>
              <a:rPr lang="es-PE" dirty="0" err="1" smtClean="0"/>
              <a:t>Question</a:t>
            </a:r>
            <a:r>
              <a:rPr lang="es-PE" dirty="0" smtClean="0"/>
              <a:t> of </a:t>
            </a:r>
            <a:r>
              <a:rPr lang="es-PE" dirty="0" err="1" smtClean="0"/>
              <a:t>Order</a:t>
            </a:r>
            <a:r>
              <a:rPr lang="es-PE" dirty="0" smtClean="0"/>
              <a:t>)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PE" sz="3000" dirty="0" smtClean="0"/>
              <a:t>Cuando no se están siguiendo las normas  se puede intervenir para observar  (</a:t>
            </a:r>
            <a:r>
              <a:rPr lang="es-PE" sz="3000" dirty="0" err="1" smtClean="0"/>
              <a:t>Bylaws</a:t>
            </a:r>
            <a:r>
              <a:rPr lang="es-PE" sz="3000" dirty="0" smtClean="0"/>
              <a:t>, Manual de Operaciones, etc.)</a:t>
            </a:r>
          </a:p>
          <a:p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1B211-C226-4156-AFD9-B4B533970879}" type="datetime5">
              <a:rPr lang="en-US" smtClean="0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Enmienda (</a:t>
            </a:r>
            <a:r>
              <a:rPr lang="es-PE" dirty="0" err="1" smtClean="0"/>
              <a:t>Ammendment</a:t>
            </a:r>
            <a:r>
              <a:rPr lang="es-PE" dirty="0" smtClean="0"/>
              <a:t>)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PE" sz="2000" dirty="0" smtClean="0"/>
              <a:t>Amigable, es cuando el proponente de la moción original acepta la enmienda y "la hace suya", en ese caso la moción original desaparece y se discute y vota la moción enmendada</a:t>
            </a:r>
          </a:p>
          <a:p>
            <a:pPr fontAlgn="ctr"/>
            <a:r>
              <a:rPr lang="es-PE" sz="2000" dirty="0" smtClean="0"/>
              <a:t>No amigable, es cuando el proponente de la moción original no acepta la enmienda, en ese caso se discute la procedencia o no de la enmienda, primero se vota si se sustituye o no la moción original, dependiendo de la votación se procede a votar sobre la moción original o la moción enmendada</a:t>
            </a:r>
          </a:p>
          <a:p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1B211-C226-4156-AFD9-B4B533970879}" type="datetime5">
              <a:rPr lang="en-US" smtClean="0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Pedido de Votación (</a:t>
            </a:r>
            <a:r>
              <a:rPr lang="es-PE" dirty="0" err="1" smtClean="0"/>
              <a:t>Call</a:t>
            </a:r>
            <a:r>
              <a:rPr lang="es-PE" dirty="0" smtClean="0"/>
              <a:t> </a:t>
            </a:r>
            <a:r>
              <a:rPr lang="es-PE" dirty="0" err="1" smtClean="0"/>
              <a:t>to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Question</a:t>
            </a:r>
            <a:r>
              <a:rPr lang="es-PE" dirty="0" smtClean="0"/>
              <a:t>)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PE" sz="3000" dirty="0" smtClean="0"/>
              <a:t>Un miembro puede pedir en el momento de su intervención que cese  la discusión y que se vote la moción, este pedido pasa a ser votado y si se aprueba el pedido, se termina la discusión y se procede con la votación de la moción.</a:t>
            </a:r>
            <a:endParaRPr lang="es-PE" sz="30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81B211-C226-4156-AFD9-B4B533970879}" type="datetime5">
              <a:rPr lang="en-US" smtClean="0"/>
              <a:pPr>
                <a:defRPr/>
              </a:pPr>
              <a:t>6-Apr-11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C9BB62-FE11-4EC3-9B01-9D635EA44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_CorporateWide_PPT_Template-2008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IEEE_CorporateWide_PPT_Template-2008</Template>
  <TotalTime>462</TotalTime>
  <Words>648</Words>
  <Application>Microsoft Office PowerPoint</Application>
  <PresentationFormat>Presentación en pantalla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IEEE_CorporateWide_PPT_Template-2008</vt:lpstr>
      <vt:lpstr>Robert’s Rules of Order</vt:lpstr>
      <vt:lpstr>Por qué R’sRR</vt:lpstr>
      <vt:lpstr>A quién representan?</vt:lpstr>
      <vt:lpstr>Quórum</vt:lpstr>
      <vt:lpstr>Mociones (Motions)</vt:lpstr>
      <vt:lpstr>Agenda</vt:lpstr>
      <vt:lpstr>Custiones de Orden (Question of Order)</vt:lpstr>
      <vt:lpstr>Enmienda (Ammendment)</vt:lpstr>
      <vt:lpstr>Pedido de Votación (Call to the Question)</vt:lpstr>
      <vt:lpstr>Sesión Ejeutiva (Executive Session)</vt:lpstr>
      <vt:lpstr>Otras opciones</vt:lpstr>
      <vt:lpstr>Votación</vt:lpstr>
      <vt:lpstr>Función de quien preside la reunión</vt:lpstr>
      <vt:lpstr>Función de quien preside la reunión (cont.)</vt:lpstr>
    </vt:vector>
  </TitlesOfParts>
  <Company>IEEE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Enrique Alvarez Rodrich</dc:creator>
  <cp:lastModifiedBy>EAR</cp:lastModifiedBy>
  <cp:revision>63</cp:revision>
  <dcterms:created xsi:type="dcterms:W3CDTF">2008-11-03T21:08:53Z</dcterms:created>
  <dcterms:modified xsi:type="dcterms:W3CDTF">2011-04-07T02:29:42Z</dcterms:modified>
</cp:coreProperties>
</file>